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60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6989806E-8E94-473C-AEE7-BE6F15F85533}" type="datetime1">
              <a:rPr lang="en-US" smtClean="0"/>
              <a:t>11/19/2023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488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7537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37362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17659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3710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79801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05359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83097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174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636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74956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0649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66417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99329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245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65369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78159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89806E-8E94-473C-AEE7-BE6F15F85533}" type="datetime1">
              <a:rPr lang="en-US" smtClean="0"/>
              <a:t>11/19/2023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8340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E238A2-1BB7-F59F-EBFD-EB0AE1A04C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0791" y="1066801"/>
            <a:ext cx="7197726" cy="2421464"/>
          </a:xfrm>
        </p:spPr>
        <p:txBody>
          <a:bodyPr>
            <a:normAutofit/>
          </a:bodyPr>
          <a:lstStyle/>
          <a:p>
            <a:pPr algn="ctr"/>
            <a:r>
              <a:rPr lang="en-US" altLang="zh-TW" sz="5400" b="1" dirty="0">
                <a:solidFill>
                  <a:srgbClr val="FFC000"/>
                </a:solidFill>
              </a:rPr>
              <a:t>Final Project for CS50 Python</a:t>
            </a:r>
            <a:endParaRPr lang="zh-TW" altLang="en-US" sz="5400" b="1" dirty="0">
              <a:solidFill>
                <a:srgbClr val="FFC000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C4B2E19-84D7-48BB-A356-FB198B85B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0791" y="4458884"/>
            <a:ext cx="7197726" cy="1405467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Presenter: Ian Chen</a:t>
            </a:r>
          </a:p>
          <a:p>
            <a:pPr algn="ctr"/>
            <a:r>
              <a:rPr lang="en-US" altLang="zh-TW" sz="2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From: Taipei, Taiwan</a:t>
            </a:r>
          </a:p>
          <a:p>
            <a:pPr algn="ctr"/>
            <a:endParaRPr lang="zh-TW" altLang="en-US" sz="2800" dirty="0"/>
          </a:p>
        </p:txBody>
      </p:sp>
      <p:pic>
        <p:nvPicPr>
          <p:cNvPr id="16" name="音訊 15">
            <a:hlinkClick r:id="" action="ppaction://media"/>
            <a:extLst>
              <a:ext uri="{FF2B5EF4-FFF2-40B4-BE49-F238E27FC236}">
                <a16:creationId xmlns:a16="http://schemas.microsoft.com/office/drawing/2014/main" id="{5964EC81-B7E9-C153-8649-2AEE58C12E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840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11"/>
    </mc:Choice>
    <mc:Fallback xmlns="">
      <p:transition spd="slow" advTm="77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C7DF24-7BDC-0D90-851E-69900CAF1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1075944"/>
            <a:ext cx="10131425" cy="1456267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rgbClr val="FFC000"/>
                </a:solidFill>
              </a:rPr>
              <a:t>Project Name: </a:t>
            </a:r>
            <a:br>
              <a:rPr lang="en-US" altLang="zh-TW" b="1" dirty="0">
                <a:solidFill>
                  <a:srgbClr val="FFC000"/>
                </a:solidFill>
              </a:rPr>
            </a:br>
            <a:r>
              <a:rPr lang="en-US" altLang="zh-TW" b="1" dirty="0">
                <a:solidFill>
                  <a:srgbClr val="FFC000"/>
                </a:solidFill>
              </a:rPr>
              <a:t>Basic Calculus Calculation System</a:t>
            </a:r>
            <a:endParaRPr lang="zh-TW" altLang="en-US" b="1" dirty="0">
              <a:solidFill>
                <a:srgbClr val="FFC00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0DC757-4A76-5688-703C-58334B143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287" y="2462107"/>
            <a:ext cx="10131425" cy="3649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/>
              <a:t>	Are you learning Calculus for the first time? Trying to confirm a calculation 	you made? Can’t get your hands on an engineering calculator? </a:t>
            </a:r>
          </a:p>
          <a:p>
            <a:pPr marL="0" indent="0" algn="ctr">
              <a:buNone/>
            </a:pPr>
            <a:r>
              <a:rPr lang="en-US" altLang="zh-TW" sz="3600" dirty="0"/>
              <a:t>Then You’re In Luck!</a:t>
            </a:r>
            <a:endParaRPr lang="en-US" altLang="zh-TW" sz="2400" dirty="0"/>
          </a:p>
          <a:p>
            <a:pPr marL="0" indent="0">
              <a:buNone/>
            </a:pPr>
            <a:r>
              <a:rPr lang="en-US" altLang="zh-TW" sz="2400" dirty="0"/>
              <a:t>	This program can do the calculations for you! ( the basic ones, at least )</a:t>
            </a:r>
            <a:endParaRPr lang="en-US" altLang="zh-TW" sz="3600" dirty="0"/>
          </a:p>
        </p:txBody>
      </p:sp>
      <p:pic>
        <p:nvPicPr>
          <p:cNvPr id="14" name="音訊 13">
            <a:hlinkClick r:id="" action="ppaction://media"/>
            <a:extLst>
              <a:ext uri="{FF2B5EF4-FFF2-40B4-BE49-F238E27FC236}">
                <a16:creationId xmlns:a16="http://schemas.microsoft.com/office/drawing/2014/main" id="{3DEBA4E2-6C41-0B75-4AE2-1E61C12C34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369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81"/>
    </mc:Choice>
    <mc:Fallback xmlns="">
      <p:transition spd="slow" advTm="192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3D23AD-38DB-4B28-C1A1-B166B511A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solidFill>
                  <a:srgbClr val="FFC000"/>
                </a:solidFill>
              </a:rPr>
              <a:t>The Calculations we provide</a:t>
            </a:r>
            <a:endParaRPr lang="zh-TW" altLang="en-US" b="1" dirty="0">
              <a:solidFill>
                <a:srgbClr val="FFC00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8C833C-1A40-CC64-48B2-934D71C7C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3621023" cy="3649133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altLang="zh-TW" sz="2800" dirty="0"/>
              <a:t>Differentiation</a:t>
            </a:r>
            <a:r>
              <a:rPr lang="en-US" altLang="zh-TW" sz="2800" dirty="0">
                <a:solidFill>
                  <a:srgbClr val="FF0000"/>
                </a:solidFill>
              </a:rPr>
              <a:t> </a:t>
            </a:r>
            <a:r>
              <a:rPr lang="en-US" altLang="zh-TW" sz="2800" dirty="0"/>
              <a:t>(</a:t>
            </a:r>
            <a:r>
              <a:rPr lang="en-US" altLang="zh-TW" sz="2800" b="1" dirty="0">
                <a:solidFill>
                  <a:srgbClr val="FF0000"/>
                </a:solidFill>
              </a:rPr>
              <a:t>f’(x)</a:t>
            </a:r>
            <a:r>
              <a:rPr lang="en-US" altLang="zh-TW" sz="2800" dirty="0"/>
              <a:t>)</a:t>
            </a:r>
            <a:endParaRPr lang="en-US" altLang="zh-TW" sz="28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altLang="zh-TW" sz="2800" dirty="0"/>
              <a:t>Indefinite Integration</a:t>
            </a:r>
          </a:p>
          <a:p>
            <a:pPr marL="0" indent="0">
              <a:buNone/>
            </a:pPr>
            <a:r>
              <a:rPr lang="en-US" altLang="zh-TW" sz="2800" dirty="0"/>
              <a:t>    (</a:t>
            </a:r>
            <a:r>
              <a:rPr lang="zh-TW" altLang="en-US" sz="2800" b="1" dirty="0">
                <a:solidFill>
                  <a:srgbClr val="FF0000"/>
                </a:solidFill>
              </a:rPr>
              <a:t>∫</a:t>
            </a:r>
            <a:r>
              <a:rPr lang="en-US" altLang="zh-TW" sz="2800" b="1" dirty="0">
                <a:solidFill>
                  <a:srgbClr val="FF0000"/>
                </a:solidFill>
              </a:rPr>
              <a:t>f(x)dx</a:t>
            </a:r>
            <a:r>
              <a:rPr lang="en-US" altLang="zh-TW" sz="2800" dirty="0"/>
              <a:t>)</a:t>
            </a:r>
          </a:p>
          <a:p>
            <a:pPr marL="0" indent="0">
              <a:buNone/>
            </a:pPr>
            <a:r>
              <a:rPr lang="en-US" altLang="zh-TW" sz="2800" dirty="0"/>
              <a:t>3. Definite Integration</a:t>
            </a:r>
          </a:p>
          <a:p>
            <a:pPr marL="0" indent="0">
              <a:buNone/>
            </a:pPr>
            <a:r>
              <a:rPr lang="en-US" altLang="zh-TW" sz="2800" dirty="0"/>
              <a:t>    (</a:t>
            </a:r>
            <a:r>
              <a:rPr lang="zh-TW" altLang="en-US" sz="2800" b="1" dirty="0">
                <a:solidFill>
                  <a:srgbClr val="FF0000"/>
                </a:solidFill>
              </a:rPr>
              <a:t>∫</a:t>
            </a:r>
            <a:r>
              <a:rPr lang="en-US" altLang="zh-TW" sz="1600" b="1" dirty="0">
                <a:solidFill>
                  <a:srgbClr val="FF0000"/>
                </a:solidFill>
              </a:rPr>
              <a:t>a</a:t>
            </a:r>
            <a:r>
              <a:rPr lang="en-US" altLang="zh-TW" sz="2800" b="1" dirty="0">
                <a:solidFill>
                  <a:srgbClr val="FF0000"/>
                </a:solidFill>
              </a:rPr>
              <a:t> f(x)dx</a:t>
            </a:r>
            <a:r>
              <a:rPr lang="en-US" altLang="zh-TW" sz="2800" dirty="0"/>
              <a:t>)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CA68379-2BD0-2B7A-F2A8-04D0E227A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9026" y="2958677"/>
            <a:ext cx="7283824" cy="247311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074FAFE-724D-B929-33ED-90FD5CCA1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686" y="4820278"/>
            <a:ext cx="207650" cy="284557"/>
          </a:xfrm>
          <a:prstGeom prst="rect">
            <a:avLst/>
          </a:prstGeom>
        </p:spPr>
      </p:pic>
      <p:pic>
        <p:nvPicPr>
          <p:cNvPr id="24" name="音訊 23">
            <a:hlinkClick r:id="" action="ppaction://media"/>
            <a:extLst>
              <a:ext uri="{FF2B5EF4-FFF2-40B4-BE49-F238E27FC236}">
                <a16:creationId xmlns:a16="http://schemas.microsoft.com/office/drawing/2014/main" id="{BA18124D-9186-48E1-3A98-443A0BD66C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4999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27"/>
    </mc:Choice>
    <mc:Fallback xmlns="">
      <p:transition spd="slow" advTm="240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401CC1-319A-9F50-5318-B5C2998D4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solidFill>
                  <a:srgbClr val="FFC000"/>
                </a:solidFill>
              </a:rPr>
              <a:t>How to use it</a:t>
            </a:r>
            <a:endParaRPr lang="zh-TW" altLang="en-US" b="1" dirty="0">
              <a:solidFill>
                <a:srgbClr val="FFC00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E15183-C884-DBAA-2543-776246CCA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833" y="2434675"/>
            <a:ext cx="10131425" cy="3649133"/>
          </a:xfrm>
        </p:spPr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n-US" altLang="zh-TW" sz="2400" dirty="0"/>
              <a:t>Input the symbolic number for the desired method ( from pervious slide)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Enter the degree ( natural number) , coefficients ( </a:t>
            </a:r>
            <a:r>
              <a:rPr lang="en-US" altLang="zh-TW" sz="2400" dirty="0" err="1"/>
              <a:t>ints</a:t>
            </a:r>
            <a:r>
              <a:rPr lang="en-US" altLang="zh-TW" sz="2400" dirty="0"/>
              <a:t>, floats, or fractions) of the function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Confirm the presented function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See result!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endParaRPr lang="zh-TW" altLang="en-US" sz="2400" dirty="0"/>
          </a:p>
        </p:txBody>
      </p:sp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8586BB5A-D019-0F87-C8BC-079BC5A0CD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4689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00"/>
    </mc:Choice>
    <mc:Fallback xmlns="">
      <p:transition spd="slow" advTm="17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BB55A9-2EBC-E7D0-C986-0D37F157B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solidFill>
                  <a:srgbClr val="FFC000"/>
                </a:solidFill>
              </a:rPr>
              <a:t>Before Using the program</a:t>
            </a:r>
            <a:endParaRPr lang="zh-TW" altLang="en-US" b="1" dirty="0">
              <a:solidFill>
                <a:srgbClr val="FFC00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A1C94A-0333-4FC1-0FDE-873EF8ECE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4169" y="2599267"/>
            <a:ext cx="10131425" cy="36491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sz="2400" dirty="0"/>
              <a:t>There are some limitations and restrictions you need to know:</a:t>
            </a:r>
          </a:p>
          <a:p>
            <a:pPr marL="0" indent="0">
              <a:buNone/>
            </a:pPr>
            <a:r>
              <a:rPr lang="en-US" altLang="zh-TW" sz="2400" dirty="0"/>
              <a:t>	</a:t>
            </a:r>
          </a:p>
          <a:p>
            <a:pPr marL="0" indent="0">
              <a:buNone/>
            </a:pPr>
            <a:r>
              <a:rPr lang="en-US" altLang="zh-TW" sz="2000" dirty="0"/>
              <a:t>1.</a:t>
            </a:r>
            <a:r>
              <a:rPr lang="en-US" altLang="zh-TW" sz="2400" dirty="0"/>
              <a:t> 	For floating point digits ( decimals ) , arithmetic results are rounded / 		        	presented with 5-digit precision</a:t>
            </a:r>
          </a:p>
          <a:p>
            <a:pPr marL="0" indent="0">
              <a:buNone/>
            </a:pPr>
            <a:r>
              <a:rPr lang="en-US" altLang="zh-TW" sz="2400" dirty="0"/>
              <a:t>	</a:t>
            </a:r>
          </a:p>
          <a:p>
            <a:pPr marL="0" indent="0">
              <a:buNone/>
            </a:pPr>
            <a:r>
              <a:rPr lang="en-US" altLang="zh-TW" sz="2400" dirty="0"/>
              <a:t>2. 	Deals with non-negative integer powers ( e.g. x^4, x, 1 or rather 1 * x^0 )</a:t>
            </a:r>
          </a:p>
          <a:p>
            <a:pPr marL="0" indent="0">
              <a:buNone/>
            </a:pPr>
            <a:r>
              <a:rPr lang="en-US" altLang="zh-TW" sz="2400" dirty="0"/>
              <a:t>	</a:t>
            </a:r>
          </a:p>
          <a:p>
            <a:pPr marL="0" indent="0">
              <a:buNone/>
            </a:pPr>
            <a:r>
              <a:rPr lang="en-US" altLang="zh-TW" sz="2400" dirty="0"/>
              <a:t>3. 	Presents arbitrary constant with C in indefinite integration</a:t>
            </a:r>
          </a:p>
          <a:p>
            <a:endParaRPr lang="en-US" altLang="zh-TW" sz="1600" dirty="0"/>
          </a:p>
          <a:p>
            <a:endParaRPr lang="en-US" altLang="zh-TW" sz="1600" dirty="0"/>
          </a:p>
          <a:p>
            <a:endParaRPr lang="en-US" altLang="zh-TW" sz="1600" dirty="0"/>
          </a:p>
          <a:p>
            <a:endParaRPr lang="zh-TW" altLang="en-US" sz="1600" dirty="0"/>
          </a:p>
        </p:txBody>
      </p:sp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49BACF9D-CEFE-87C2-1CB4-ED80C925F4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4094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32"/>
    </mc:Choice>
    <mc:Fallback xmlns="">
      <p:transition spd="slow" advTm="19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87BA6F-49A2-AE1F-13F0-619177106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13" y="911352"/>
            <a:ext cx="10131425" cy="1456267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rgbClr val="FFC000"/>
                </a:solidFill>
              </a:rPr>
              <a:t>Final thoughts</a:t>
            </a:r>
            <a:endParaRPr lang="zh-TW" altLang="en-US" b="1" dirty="0">
              <a:solidFill>
                <a:srgbClr val="FFC00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B6F282-88B3-8370-F85A-5DF8CC178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689" y="2065867"/>
            <a:ext cx="10131425" cy="3649133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Overall, I’m pretty content with how the project turned out, even though the- re are more features I want to add and potentially some minor bugs/style in- consistencies to be optimized, I thought the project should be concluded for the time being, and I’ll most likely revisit this program in the future when I gain more knowledge on Python/Programming in general. But for now, this was my presentation! Thank you CS50! </a:t>
            </a:r>
            <a:endParaRPr lang="zh-TW" altLang="en-US" sz="2400" dirty="0"/>
          </a:p>
        </p:txBody>
      </p:sp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CF26ABCD-34B8-AB6D-D823-46B0ADB8F0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9628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30"/>
    </mc:Choice>
    <mc:Fallback xmlns="">
      <p:transition spd="slow" advTm="25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體">
  <a:themeElements>
    <a:clrScheme name="天體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TM03457452[[fn=天體]]</Template>
  <TotalTime>190</TotalTime>
  <Words>318</Words>
  <Application>Microsoft Office PowerPoint</Application>
  <PresentationFormat>寬螢幕</PresentationFormat>
  <Paragraphs>33</Paragraphs>
  <Slides>6</Slides>
  <Notes>0</Notes>
  <HiddenSlides>0</HiddenSlides>
  <MMClips>6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天體</vt:lpstr>
      <vt:lpstr>Final Project for CS50 Python</vt:lpstr>
      <vt:lpstr>Project Name:  Basic Calculus Calculation System</vt:lpstr>
      <vt:lpstr>The Calculations we provide</vt:lpstr>
      <vt:lpstr>How to use it</vt:lpstr>
      <vt:lpstr>Before Using the program</vt:lpstr>
      <vt:lpstr>Final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for CS50 Python</dc:title>
  <dc:creator>Ian Chen</dc:creator>
  <cp:lastModifiedBy>Ian Chen</cp:lastModifiedBy>
  <cp:revision>1</cp:revision>
  <dcterms:created xsi:type="dcterms:W3CDTF">2023-11-18T13:29:40Z</dcterms:created>
  <dcterms:modified xsi:type="dcterms:W3CDTF">2023-11-18T16:41:24Z</dcterms:modified>
</cp:coreProperties>
</file>